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9" r:id="rId4"/>
    <p:sldId id="280" r:id="rId5"/>
    <p:sldId id="281" r:id="rId6"/>
    <p:sldId id="262" r:id="rId7"/>
    <p:sldId id="263" r:id="rId8"/>
    <p:sldId id="264" r:id="rId9"/>
    <p:sldId id="265" r:id="rId10"/>
    <p:sldId id="258" r:id="rId11"/>
    <p:sldId id="259" r:id="rId12"/>
    <p:sldId id="261" r:id="rId13"/>
    <p:sldId id="269" r:id="rId14"/>
    <p:sldId id="268" r:id="rId15"/>
    <p:sldId id="267" r:id="rId16"/>
    <p:sldId id="270" r:id="rId17"/>
    <p:sldId id="272" r:id="rId18"/>
    <p:sldId id="274" r:id="rId19"/>
    <p:sldId id="275" r:id="rId20"/>
    <p:sldId id="276" r:id="rId21"/>
    <p:sldId id="277" r:id="rId22"/>
    <p:sldId id="278" r:id="rId23"/>
    <p:sldId id="282" r:id="rId24"/>
    <p:sldId id="290" r:id="rId25"/>
    <p:sldId id="286" r:id="rId26"/>
    <p:sldId id="287" r:id="rId27"/>
    <p:sldId id="288" r:id="rId28"/>
    <p:sldId id="289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70"/>
    <p:restoredTop sz="96327"/>
  </p:normalViewPr>
  <p:slideViewPr>
    <p:cSldViewPr snapToGrid="0">
      <p:cViewPr varScale="1">
        <p:scale>
          <a:sx n="81" d="100"/>
          <a:sy n="81" d="100"/>
        </p:scale>
        <p:origin x="20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09641-677B-90D6-C2AD-C3687D1496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65E098-5B28-344D-F2AD-44E16D4089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90698-FABB-328A-530C-CCB99C0F7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D1AB-D647-3B4C-B86F-EED8191C6E8E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407DD-ACBB-FC92-A6EF-362989A5C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89BBFB-FFC6-1EA6-87B9-A8E6D8F13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C15BE-9768-CA47-9AEC-283348AA1A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302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B9D60-A532-DB1A-FA73-E39750661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3BAE95-97ED-825A-FA6E-84F8B6BD68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C65C5-09B1-A309-568A-1A621B9EA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D1AB-D647-3B4C-B86F-EED8191C6E8E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B1FCF0-BF8A-5989-EB2D-CCE631895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660A4-16DF-D165-DA93-D09EE9B45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C15BE-9768-CA47-9AEC-283348AA1A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753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69963C-710F-A6C5-CC0D-8E90AC6B3D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DD3C16-04E1-0C6F-F2CA-3129BC1757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338E3C-EF67-18F3-F9CC-1C4E9CE1F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D1AB-D647-3B4C-B86F-EED8191C6E8E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5026C2-242D-7A47-9E9C-34FDFB925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B42BB0-7C1F-385F-DC0D-09D660850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C15BE-9768-CA47-9AEC-283348AA1A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30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C2FF6-35D5-61E1-BE71-90DAB2A96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A7B49-4B9D-96DF-B4DB-EA6C2814C1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F8E76-A41D-079D-2B03-5BE3CFFBB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D1AB-D647-3B4C-B86F-EED8191C6E8E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1FA5CE-3D71-022C-42FF-9189C65BF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F78CE-4799-9D85-44FF-265081A7A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C15BE-9768-CA47-9AEC-283348AA1A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152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A1291-2B27-644C-A487-C1B640923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C47970-3018-68CE-498E-32FC7C5B1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5A6191-9985-0C79-5E99-80B90D498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D1AB-D647-3B4C-B86F-EED8191C6E8E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232A49-8AA6-26FD-13C5-7CE3BF63C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C53B32-E3CE-A70C-6724-47C32FD4E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C15BE-9768-CA47-9AEC-283348AA1A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945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C3771-5AA9-E6BA-FED8-581BD8C6C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6F42A-4D4D-CD9D-2E50-E111AB8D5C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74D7D8-076D-B77F-8C3E-7EF8975159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30FD20-AE14-2D54-EA2D-EBECC14D6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D1AB-D647-3B4C-B86F-EED8191C6E8E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C5C3FF-AEA4-BB18-0024-FD32F0DCA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9F4629-D72F-4C1D-12C0-B143FF066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C15BE-9768-CA47-9AEC-283348AA1A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499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BA445-84E2-A680-6393-89F7C3081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E720A2-C804-697D-B801-EC3A54210D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37EFE-F844-F696-0738-C3DA0DA19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3C72A2-7DDF-9C0E-B7F8-BD723223B0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76E842-F85F-AA2B-71D0-FA833FDAEB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0AA374-1F61-51C1-C421-C4E5CBD39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D1AB-D647-3B4C-B86F-EED8191C6E8E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3C5200-4967-46BE-E9E9-5FDF44D2A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BF3BCB-8BDC-89C6-412D-26B030E28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C15BE-9768-CA47-9AEC-283348AA1A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345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EA60A-7C3E-BAD4-0518-3E428529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A770E0-A9A7-8AA9-4FB1-5C8F562C0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D1AB-D647-3B4C-B86F-EED8191C6E8E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9F0190-C266-6992-A096-032CE6E94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F40198-F3C1-2F27-CD92-AE8A858FF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C15BE-9768-CA47-9AEC-283348AA1A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578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7BB035-963D-DBC4-8D46-68973AA79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D1AB-D647-3B4C-B86F-EED8191C6E8E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0F6498-BF5F-4B93-5CFC-9816EE5F6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BF1744-ABEB-D961-B4B3-19B2FDB49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C15BE-9768-CA47-9AEC-283348AA1A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75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8CA-D986-359A-0F90-397DC5BA3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3B443-A73B-7C65-B7C8-35BC647C7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43D05E-D3A4-4920-62CD-A1EEF492CD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CF78A2-3D3F-228C-B50F-C49AB88E1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D1AB-D647-3B4C-B86F-EED8191C6E8E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1486E9-AF41-2907-B03A-5C633BBEE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1F8F0-5C65-5BBB-2AD1-AA1103181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C15BE-9768-CA47-9AEC-283348AA1A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110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66376-DA2B-F3DD-9FF9-482C2DE8B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A3C8E0-728E-AFED-A97A-A70021DA8B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8DB7A9-72E7-C64F-452D-548E24F9CD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4C2136-1F97-7B73-7CF1-0D7E58152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D1AB-D647-3B4C-B86F-EED8191C6E8E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3A6521-2B48-B34D-5261-6B0D4DAB1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D68513-202E-985D-8296-9CF0E3C79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C15BE-9768-CA47-9AEC-283348AA1A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691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27AA7C-3155-E48A-C08E-41D639EC9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D40157-122C-415A-EF49-CF783AE636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6FE15-F5A8-4B7B-1638-7AA5D2E2A9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8BD1AB-D647-3B4C-B86F-EED8191C6E8E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3EDF6C-B70A-9F57-CE9B-BA2C057D33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26708-1C1E-7627-F6B8-018AA5094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C15BE-9768-CA47-9AEC-283348AA1A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566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5989B-939E-B2C0-C21C-360EB01F41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DDA, ATL05, and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1524BC-BD4B-9FF1-4EE9-83FBC155C5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138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A7F49-D747-4477-6166-9EC76EA94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ATL05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A8F8E-B554-58F4-B661-84AD0F8AE1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ATL05 includes photon height, time, along-track distance, and DDA computed density</a:t>
            </a:r>
          </a:p>
          <a:p>
            <a:r>
              <a:rPr lang="en-US" dirty="0"/>
              <a:t>Contains sub groups for:</a:t>
            </a:r>
          </a:p>
          <a:p>
            <a:pPr lvl="1"/>
            <a:r>
              <a:rPr lang="en-US" dirty="0" err="1"/>
              <a:t>surface_top</a:t>
            </a:r>
            <a:r>
              <a:rPr lang="en-US" dirty="0"/>
              <a:t>/bot</a:t>
            </a:r>
          </a:p>
          <a:p>
            <a:pPr lvl="1"/>
            <a:r>
              <a:rPr lang="en-US" dirty="0"/>
              <a:t>ponds</a:t>
            </a:r>
          </a:p>
          <a:p>
            <a:pPr lvl="1"/>
            <a:r>
              <a:rPr lang="en-US" dirty="0" err="1"/>
              <a:t>bif_segments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69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7D170-42B9-0993-18FD-2A2E6C166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ATL05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60CCA-DC6B-C375-DF2C-2AB9F5A8ED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Parameters to run </a:t>
            </a:r>
            <a:r>
              <a:rPr lang="en-US" dirty="0" err="1"/>
              <a:t>fine_track</a:t>
            </a:r>
            <a:endParaRPr lang="en-US" dirty="0"/>
          </a:p>
          <a:p>
            <a:pPr lvl="1"/>
            <a:r>
              <a:rPr lang="en-US" dirty="0"/>
              <a:t>photon heights</a:t>
            </a:r>
          </a:p>
          <a:p>
            <a:pPr lvl="1"/>
            <a:r>
              <a:rPr lang="en-US" dirty="0"/>
              <a:t>photon along-track distance</a:t>
            </a:r>
          </a:p>
          <a:p>
            <a:pPr lvl="1"/>
            <a:r>
              <a:rPr lang="en-US" dirty="0"/>
              <a:t>signal mask </a:t>
            </a:r>
          </a:p>
          <a:p>
            <a:pPr lvl="2"/>
            <a:r>
              <a:rPr lang="en-US" dirty="0"/>
              <a:t>computed in DDA-threshold</a:t>
            </a:r>
          </a:p>
          <a:p>
            <a:pPr lvl="2"/>
            <a:r>
              <a:rPr lang="en-US" dirty="0"/>
              <a:t>(Should be easy to recreate with ATL03)</a:t>
            </a:r>
          </a:p>
          <a:p>
            <a:pPr lvl="1"/>
            <a:r>
              <a:rPr lang="en-US" dirty="0" err="1"/>
              <a:t>surface_top</a:t>
            </a:r>
            <a:r>
              <a:rPr lang="en-US" dirty="0"/>
              <a:t>/bot mask</a:t>
            </a:r>
          </a:p>
          <a:p>
            <a:pPr lvl="2"/>
            <a:r>
              <a:rPr lang="en-US" dirty="0"/>
              <a:t>computed in BIF-threshold</a:t>
            </a:r>
          </a:p>
          <a:p>
            <a:pPr lvl="1"/>
            <a:r>
              <a:rPr lang="en-US" dirty="0" err="1"/>
              <a:t>bif_beg</a:t>
            </a:r>
            <a:r>
              <a:rPr lang="en-US" dirty="0"/>
              <a:t>/end mask</a:t>
            </a:r>
          </a:p>
          <a:p>
            <a:pPr lvl="2"/>
            <a:r>
              <a:rPr lang="en-US" dirty="0"/>
              <a:t>within </a:t>
            </a:r>
            <a:r>
              <a:rPr lang="en-US" dirty="0" err="1"/>
              <a:t>bif_segments</a:t>
            </a:r>
            <a:r>
              <a:rPr lang="en-US" dirty="0"/>
              <a:t> subgroup</a:t>
            </a:r>
          </a:p>
          <a:p>
            <a:pPr lvl="2"/>
            <a:r>
              <a:rPr lang="en-US" dirty="0"/>
              <a:t>contains beginning/end along track distance of </a:t>
            </a:r>
            <a:r>
              <a:rPr lang="en-US" dirty="0" err="1"/>
              <a:t>bif_segments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744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EBA57-AB35-6890-0359-9A3AB60E9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dda_run.py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A9185-4FA2-ED9F-DECD-11EFA3B21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 time range (t0, t1)</a:t>
            </a:r>
          </a:p>
          <a:p>
            <a:r>
              <a:rPr lang="en-US" dirty="0"/>
              <a:t>read ATL05</a:t>
            </a:r>
          </a:p>
          <a:p>
            <a:r>
              <a:rPr lang="en-US" dirty="0"/>
              <a:t>count BIF segments within time range</a:t>
            </a:r>
          </a:p>
          <a:p>
            <a:r>
              <a:rPr lang="en-US" dirty="0"/>
              <a:t>loop through BIF segments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289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EBA57-AB35-6890-0359-9A3AB60E9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dda_run.py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A9185-4FA2-ED9F-DECD-11EFA3B21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each BIF segment</a:t>
            </a:r>
          </a:p>
          <a:p>
            <a:pPr lvl="1"/>
            <a:r>
              <a:rPr lang="en-US" dirty="0"/>
              <a:t>Create masks for top and bottom photons</a:t>
            </a:r>
          </a:p>
          <a:p>
            <a:pPr lvl="2"/>
            <a:r>
              <a:rPr lang="en-US" b="1" dirty="0" err="1"/>
              <a:t>signal_mask</a:t>
            </a:r>
            <a:r>
              <a:rPr lang="en-US" b="1" dirty="0"/>
              <a:t> </a:t>
            </a:r>
            <a:r>
              <a:rPr lang="en-US" dirty="0"/>
              <a:t>&gt; 0</a:t>
            </a:r>
          </a:p>
          <a:p>
            <a:pPr lvl="2"/>
            <a:r>
              <a:rPr lang="en-US" b="1" dirty="0" err="1"/>
              <a:t>signal_top</a:t>
            </a:r>
            <a:r>
              <a:rPr lang="en-US" dirty="0"/>
              <a:t>/</a:t>
            </a:r>
            <a:r>
              <a:rPr lang="en-US" b="1" dirty="0"/>
              <a:t>bot</a:t>
            </a:r>
            <a:r>
              <a:rPr lang="en-US" dirty="0"/>
              <a:t> &gt; 0</a:t>
            </a:r>
          </a:p>
          <a:p>
            <a:pPr lvl="2"/>
            <a:r>
              <a:rPr lang="en-US" b="1" dirty="0" err="1"/>
              <a:t>x_ph</a:t>
            </a:r>
            <a:r>
              <a:rPr lang="en-US" b="1" dirty="0"/>
              <a:t> </a:t>
            </a:r>
            <a:r>
              <a:rPr lang="en-US" dirty="0"/>
              <a:t>within bound </a:t>
            </a:r>
            <a:r>
              <a:rPr lang="en-US" b="1" dirty="0" err="1"/>
              <a:t>bif_beg</a:t>
            </a:r>
            <a:r>
              <a:rPr lang="en-US" b="1" dirty="0"/>
              <a:t> </a:t>
            </a:r>
            <a:r>
              <a:rPr lang="en-US" dirty="0"/>
              <a:t>: </a:t>
            </a:r>
            <a:r>
              <a:rPr lang="en-US" b="1" dirty="0" err="1"/>
              <a:t>bif_end</a:t>
            </a:r>
            <a:endParaRPr lang="en-US" b="1" dirty="0"/>
          </a:p>
          <a:p>
            <a:pPr lvl="1"/>
            <a:r>
              <a:rPr lang="en-US" dirty="0"/>
              <a:t>Compute coarse mean and fine track window for top and bottom segments</a:t>
            </a:r>
          </a:p>
          <a:p>
            <a:pPr lvl="2"/>
            <a:r>
              <a:rPr lang="en-US" dirty="0"/>
              <a:t>mean of masked photon heights</a:t>
            </a:r>
          </a:p>
          <a:p>
            <a:pPr lvl="2"/>
            <a:r>
              <a:rPr lang="en-US" dirty="0"/>
              <a:t>top window: </a:t>
            </a:r>
            <a:r>
              <a:rPr lang="en-US" dirty="0" err="1"/>
              <a:t>top_coarse</a:t>
            </a:r>
            <a:r>
              <a:rPr lang="en-US" dirty="0"/>
              <a:t> - </a:t>
            </a:r>
            <a:r>
              <a:rPr lang="en-US" dirty="0" err="1"/>
              <a:t>bif_middle</a:t>
            </a:r>
            <a:r>
              <a:rPr lang="en-US" dirty="0"/>
              <a:t>/2 : </a:t>
            </a:r>
            <a:r>
              <a:rPr lang="en-US" dirty="0" err="1"/>
              <a:t>top_coarse</a:t>
            </a:r>
            <a:r>
              <a:rPr lang="en-US" dirty="0"/>
              <a:t> + 3.5</a:t>
            </a:r>
          </a:p>
          <a:p>
            <a:pPr lvl="2"/>
            <a:r>
              <a:rPr lang="en-US" dirty="0"/>
              <a:t>bottom window: </a:t>
            </a:r>
            <a:r>
              <a:rPr lang="en-US" dirty="0" err="1"/>
              <a:t>bot_coarse</a:t>
            </a:r>
            <a:r>
              <a:rPr lang="en-US" dirty="0"/>
              <a:t> – 2.0 : </a:t>
            </a:r>
            <a:r>
              <a:rPr lang="en-US" dirty="0" err="1"/>
              <a:t>bot_coarse</a:t>
            </a:r>
            <a:r>
              <a:rPr lang="en-US" dirty="0"/>
              <a:t> + </a:t>
            </a:r>
            <a:r>
              <a:rPr lang="en-US" dirty="0" err="1"/>
              <a:t>bif_middle</a:t>
            </a:r>
            <a:r>
              <a:rPr lang="en-US" dirty="0"/>
              <a:t>/2</a:t>
            </a:r>
          </a:p>
          <a:p>
            <a:pPr lvl="3"/>
            <a:r>
              <a:rPr lang="en-US" dirty="0" err="1"/>
              <a:t>bif_middle</a:t>
            </a:r>
            <a:r>
              <a:rPr lang="en-US" dirty="0"/>
              <a:t> = </a:t>
            </a:r>
            <a:r>
              <a:rPr lang="en-US" dirty="0" err="1"/>
              <a:t>bot_seg_coarse</a:t>
            </a:r>
            <a:r>
              <a:rPr lang="en-US" dirty="0"/>
              <a:t> + (</a:t>
            </a:r>
            <a:r>
              <a:rPr lang="en-US" dirty="0" err="1"/>
              <a:t>top_seg_coarse</a:t>
            </a:r>
            <a:r>
              <a:rPr lang="en-US" dirty="0"/>
              <a:t> – </a:t>
            </a:r>
            <a:r>
              <a:rPr lang="en-US" dirty="0" err="1"/>
              <a:t>bot_seg_coarse</a:t>
            </a:r>
            <a:r>
              <a:rPr lang="en-US" dirty="0"/>
              <a:t>) / 2</a:t>
            </a:r>
          </a:p>
          <a:p>
            <a:pPr lvl="2"/>
            <a:r>
              <a:rPr lang="en-US" dirty="0"/>
              <a:t>(Should I just be saving </a:t>
            </a:r>
            <a:r>
              <a:rPr lang="en-US" b="1" dirty="0"/>
              <a:t>Valley Height?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Collect photons into two windows, </a:t>
            </a:r>
            <a:r>
              <a:rPr lang="en-US" b="1" dirty="0" err="1"/>
              <a:t>coarse_top</a:t>
            </a:r>
            <a:r>
              <a:rPr lang="en-US" b="1" dirty="0"/>
              <a:t> </a:t>
            </a:r>
            <a:r>
              <a:rPr lang="en-US" dirty="0"/>
              <a:t>and </a:t>
            </a:r>
            <a:r>
              <a:rPr lang="en-US" b="1" dirty="0" err="1"/>
              <a:t>coarse_bottom</a:t>
            </a: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688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60CEAE5-D02F-F76D-1A12-31F228E60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27513"/>
            <a:ext cx="7772400" cy="6202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969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13DDE2E-107C-9B60-88DA-FBB9FB9CC1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500" y="254000"/>
            <a:ext cx="77470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3848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F94BEE1-CBFA-D9CC-8B44-89290CDB0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283324"/>
            <a:ext cx="7620000" cy="631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9363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EBA57-AB35-6890-0359-9A3AB60E9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dda_run.py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A9185-4FA2-ED9F-DECD-11EFA3B21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each BIF segment</a:t>
            </a:r>
          </a:p>
          <a:p>
            <a:pPr lvl="1"/>
            <a:r>
              <a:rPr lang="en-US" dirty="0"/>
              <a:t>For both top and bottom surfaces:</a:t>
            </a:r>
          </a:p>
          <a:p>
            <a:pPr lvl="2"/>
            <a:r>
              <a:rPr lang="en-US" dirty="0"/>
              <a:t>Collect 150 photons and call </a:t>
            </a:r>
            <a:r>
              <a:rPr lang="en-US" dirty="0" err="1"/>
              <a:t>fine_track</a:t>
            </a:r>
            <a:r>
              <a:rPr lang="en-US" dirty="0"/>
              <a:t> to compute surface height</a:t>
            </a:r>
          </a:p>
          <a:p>
            <a:pPr lvl="2"/>
            <a:r>
              <a:rPr lang="en-US" dirty="0"/>
              <a:t>advance at half steps</a:t>
            </a:r>
          </a:p>
        </p:txBody>
      </p:sp>
    </p:spTree>
    <p:extLst>
      <p:ext uri="{BB962C8B-B14F-4D97-AF65-F5344CB8AC3E}">
        <p14:creationId xmlns:p14="http://schemas.microsoft.com/office/powerpoint/2010/main" val="28605618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colors and sizes&#10;&#10;Description automatically generated">
            <a:extLst>
              <a:ext uri="{FF2B5EF4-FFF2-40B4-BE49-F238E27FC236}">
                <a16:creationId xmlns:a16="http://schemas.microsoft.com/office/drawing/2014/main" id="{40845686-679F-E989-115C-2BA6F77B31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0"/>
            <a:ext cx="9601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5615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colors and sizes&#10;&#10;Description automatically generated">
            <a:extLst>
              <a:ext uri="{FF2B5EF4-FFF2-40B4-BE49-F238E27FC236}">
                <a16:creationId xmlns:a16="http://schemas.microsoft.com/office/drawing/2014/main" id="{11716AC2-E0E1-81DD-B432-E15E96DF9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0"/>
            <a:ext cx="9601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582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35DAE-207C-338C-F627-A80D86D3C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test_dda_bif.f90 (Jeff Lee)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36999-E63F-41B1-8021-C77B31BEF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Reads ATL03 and creates </a:t>
            </a:r>
            <a:r>
              <a:rPr lang="en-US" dirty="0" err="1"/>
              <a:t>DDA_bif</a:t>
            </a:r>
            <a:r>
              <a:rPr lang="en-US" dirty="0"/>
              <a:t> </a:t>
            </a:r>
            <a:r>
              <a:rPr lang="en-US" dirty="0" err="1"/>
              <a:t>testdata</a:t>
            </a:r>
            <a:r>
              <a:rPr lang="en-US" dirty="0"/>
              <a:t> (ATL05)</a:t>
            </a:r>
          </a:p>
          <a:p>
            <a:r>
              <a:rPr lang="en-US" dirty="0"/>
              <a:t>Run base DDA</a:t>
            </a:r>
          </a:p>
          <a:p>
            <a:pPr lvl="1"/>
            <a:r>
              <a:rPr lang="en-US" dirty="0"/>
              <a:t>Density (for each photon)</a:t>
            </a:r>
          </a:p>
          <a:p>
            <a:pPr lvl="1"/>
            <a:r>
              <a:rPr lang="en-US" dirty="0"/>
              <a:t>Slabs </a:t>
            </a:r>
          </a:p>
          <a:p>
            <a:pPr lvl="1"/>
            <a:r>
              <a:rPr lang="en-US" dirty="0"/>
              <a:t>Thresholds ( -&gt; signal mask)</a:t>
            </a:r>
          </a:p>
          <a:p>
            <a:r>
              <a:rPr lang="en-US" dirty="0"/>
              <a:t>Run DDA Bifurcate (If two peaks found in waveform)</a:t>
            </a:r>
          </a:p>
          <a:p>
            <a:pPr lvl="1"/>
            <a:r>
              <a:rPr lang="en-US" dirty="0" err="1"/>
              <a:t>bif_thresholds</a:t>
            </a:r>
            <a:r>
              <a:rPr lang="en-US" dirty="0"/>
              <a:t> (top and bottom masks)</a:t>
            </a:r>
          </a:p>
          <a:p>
            <a:pPr lvl="1"/>
            <a:r>
              <a:rPr lang="en-US" dirty="0" err="1"/>
              <a:t>bif_surfaces</a:t>
            </a:r>
            <a:r>
              <a:rPr lang="en-US" dirty="0"/>
              <a:t> (top and bottom surfaces)</a:t>
            </a:r>
          </a:p>
          <a:p>
            <a:pPr lvl="1"/>
            <a:r>
              <a:rPr lang="en-US" dirty="0"/>
              <a:t>ponds (pond characteristics, if test passed)</a:t>
            </a:r>
          </a:p>
        </p:txBody>
      </p:sp>
    </p:spTree>
    <p:extLst>
      <p:ext uri="{BB962C8B-B14F-4D97-AF65-F5344CB8AC3E}">
        <p14:creationId xmlns:p14="http://schemas.microsoft.com/office/powerpoint/2010/main" val="17699101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different colors and sizes&#10;&#10;Description automatically generated">
            <a:extLst>
              <a:ext uri="{FF2B5EF4-FFF2-40B4-BE49-F238E27FC236}">
                <a16:creationId xmlns:a16="http://schemas.microsoft.com/office/drawing/2014/main" id="{41B95BAC-0F00-9604-3D98-C421B6702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-10274"/>
            <a:ext cx="9601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087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44489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D216756-9C52-2978-CCFF-0F83BD440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4128"/>
            <a:ext cx="7772400" cy="660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694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46516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A9F35-0F6E-BD7B-F7BD-4B13C1424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FPB correction</a:t>
            </a:r>
            <a:br>
              <a:rPr lang="en-US" dirty="0"/>
            </a:br>
            <a:r>
              <a:rPr lang="en-US" sz="3000" dirty="0"/>
              <a:t>-bad photon rate (shots = 1)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77DADE-F449-819A-C2D8-9BE0AD0C9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518" y="215217"/>
            <a:ext cx="11449036" cy="6464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2804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542A7-5A7C-A8E4-C3F3-C249F53AC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ATL05 updated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E2E8B-C021-2B54-8A55-4D38BA863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along track distances reset to ATL03 distances</a:t>
            </a:r>
          </a:p>
          <a:p>
            <a:pPr lvl="1"/>
            <a:r>
              <a:rPr lang="en-US" dirty="0"/>
              <a:t>previously relative distance w/ respect to </a:t>
            </a:r>
            <a:r>
              <a:rPr lang="en-US" dirty="0" err="1"/>
              <a:t>delta_time</a:t>
            </a:r>
            <a:r>
              <a:rPr lang="en-US" dirty="0"/>
              <a:t>(1)</a:t>
            </a:r>
          </a:p>
          <a:p>
            <a:r>
              <a:rPr lang="en-US" dirty="0"/>
              <a:t>pack BIF group and Ponds groups</a:t>
            </a:r>
          </a:p>
          <a:p>
            <a:pPr lvl="1"/>
            <a:r>
              <a:rPr lang="en-US" dirty="0"/>
              <a:t>BIF group packed to number of BIF segments found</a:t>
            </a:r>
          </a:p>
          <a:p>
            <a:pPr lvl="2"/>
            <a:r>
              <a:rPr lang="en-US" dirty="0"/>
              <a:t>previously lots of empty space at end</a:t>
            </a:r>
          </a:p>
          <a:p>
            <a:pPr lvl="1"/>
            <a:r>
              <a:rPr lang="en-US" dirty="0"/>
              <a:t>Pond group packed to number of BIF segments found</a:t>
            </a:r>
          </a:p>
          <a:p>
            <a:pPr lvl="2"/>
            <a:r>
              <a:rPr lang="en-US" dirty="0"/>
              <a:t>previously packed to ‘good’ pond segments</a:t>
            </a:r>
          </a:p>
          <a:p>
            <a:r>
              <a:rPr lang="en-US" dirty="0"/>
              <a:t>Can use time bounds to restrict processing</a:t>
            </a:r>
          </a:p>
          <a:p>
            <a:pPr lvl="1"/>
            <a:r>
              <a:rPr lang="en-US" dirty="0"/>
              <a:t>no beam selection option</a:t>
            </a:r>
          </a:p>
        </p:txBody>
      </p:sp>
    </p:spTree>
    <p:extLst>
      <p:ext uri="{BB962C8B-B14F-4D97-AF65-F5344CB8AC3E}">
        <p14:creationId xmlns:p14="http://schemas.microsoft.com/office/powerpoint/2010/main" val="17531877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4C8D2-48E8-6FAF-97D9-F693945B9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11252-A7F7-9229-86FB-59A28C6A2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9891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E951B-E7ED-0A93-4F43-79F057B4D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80798-2FD9-FDBE-6B6D-AC24108E33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4087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1E89B-5BE5-0B31-515B-B07342A35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CBA82-248A-7CF6-8A15-93B8D919D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819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35DAE-207C-338C-F627-A80D86D3C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test_dda_bif.f90 (Jeff Lee)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36999-E63F-41B1-8021-C77B31BEF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Base DDA</a:t>
            </a:r>
          </a:p>
          <a:p>
            <a:pPr lvl="1"/>
            <a:r>
              <a:rPr lang="en-US" b="1" dirty="0"/>
              <a:t>Density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compute density of each photon by measuring distances to nearby photons </a:t>
            </a:r>
          </a:p>
          <a:p>
            <a:pPr lvl="1"/>
            <a:r>
              <a:rPr lang="en-US" b="1" dirty="0"/>
              <a:t>Slabs</a:t>
            </a:r>
          </a:p>
          <a:p>
            <a:pPr lvl="2"/>
            <a:r>
              <a:rPr lang="en-US" b="1" dirty="0"/>
              <a:t>Noise</a:t>
            </a:r>
            <a:r>
              <a:rPr lang="en-US" dirty="0"/>
              <a:t> and </a:t>
            </a:r>
            <a:r>
              <a:rPr lang="en-US" b="1" dirty="0"/>
              <a:t>Signal Slabs</a:t>
            </a:r>
            <a:r>
              <a:rPr lang="en-US" dirty="0"/>
              <a:t>, masked at photon rate </a:t>
            </a:r>
          </a:p>
          <a:p>
            <a:pPr lvl="2"/>
            <a:r>
              <a:rPr lang="en-US" dirty="0"/>
              <a:t>Compute center of </a:t>
            </a:r>
            <a:r>
              <a:rPr lang="en-US" b="1" dirty="0"/>
              <a:t>Signal Slab </a:t>
            </a:r>
            <a:r>
              <a:rPr lang="en-US" dirty="0"/>
              <a:t>by finding histogram max for each segment</a:t>
            </a:r>
          </a:p>
          <a:p>
            <a:pPr lvl="2"/>
            <a:r>
              <a:rPr lang="en-US" b="1" dirty="0"/>
              <a:t>Noise Slab</a:t>
            </a:r>
            <a:r>
              <a:rPr lang="en-US" dirty="0"/>
              <a:t> defined as photons within height range above </a:t>
            </a:r>
            <a:r>
              <a:rPr lang="en-US" b="1" dirty="0"/>
              <a:t>Signal Slab</a:t>
            </a:r>
          </a:p>
          <a:p>
            <a:pPr lvl="1"/>
            <a:r>
              <a:rPr lang="en-US" b="1" dirty="0"/>
              <a:t>Thresholds</a:t>
            </a:r>
          </a:p>
          <a:p>
            <a:pPr lvl="2"/>
            <a:r>
              <a:rPr lang="en-US" b="1" dirty="0"/>
              <a:t>Threshold Mask </a:t>
            </a:r>
            <a:r>
              <a:rPr lang="en-US" dirty="0"/>
              <a:t>and </a:t>
            </a:r>
            <a:r>
              <a:rPr lang="en-US" b="1" dirty="0"/>
              <a:t>Signal Mask</a:t>
            </a:r>
          </a:p>
          <a:p>
            <a:pPr lvl="3"/>
            <a:r>
              <a:rPr lang="en-US" b="1" dirty="0"/>
              <a:t>Threshold Mask: </a:t>
            </a:r>
            <a:r>
              <a:rPr lang="en-US" dirty="0"/>
              <a:t>density[</a:t>
            </a:r>
            <a:r>
              <a:rPr lang="en-US" b="1" dirty="0"/>
              <a:t>Signal Slab</a:t>
            </a:r>
            <a:r>
              <a:rPr lang="en-US" dirty="0"/>
              <a:t>] &gt; max(density[</a:t>
            </a:r>
            <a:r>
              <a:rPr lang="en-US" b="1" dirty="0"/>
              <a:t>Noise Slab</a:t>
            </a:r>
            <a:r>
              <a:rPr lang="en-US" dirty="0"/>
              <a:t>]) + </a:t>
            </a:r>
            <a:r>
              <a:rPr lang="en-US" dirty="0" err="1"/>
              <a:t>thresh_offset</a:t>
            </a:r>
            <a:endParaRPr lang="en-US" dirty="0"/>
          </a:p>
          <a:p>
            <a:pPr lvl="4"/>
            <a:r>
              <a:rPr lang="en-US" dirty="0"/>
              <a:t>Any photon above maximum density within </a:t>
            </a:r>
            <a:r>
              <a:rPr lang="en-US" b="1" dirty="0"/>
              <a:t>Noise Slab </a:t>
            </a:r>
            <a:r>
              <a:rPr lang="en-US" dirty="0"/>
              <a:t>should be </a:t>
            </a:r>
            <a:r>
              <a:rPr lang="en-US" b="1" dirty="0"/>
              <a:t>Signal</a:t>
            </a:r>
            <a:r>
              <a:rPr lang="en-US" dirty="0"/>
              <a:t> (hopefully)</a:t>
            </a:r>
          </a:p>
          <a:p>
            <a:pPr lvl="3"/>
            <a:r>
              <a:rPr lang="en-US" b="1" dirty="0"/>
              <a:t>Signal Mask: </a:t>
            </a:r>
            <a:r>
              <a:rPr lang="en-US" dirty="0"/>
              <a:t>density[</a:t>
            </a:r>
            <a:r>
              <a:rPr lang="en-US" b="1" dirty="0"/>
              <a:t>Threshold Mask</a:t>
            </a:r>
            <a:r>
              <a:rPr lang="en-US" dirty="0"/>
              <a:t>] &gt; quantile(density[</a:t>
            </a:r>
            <a:r>
              <a:rPr lang="en-US" b="1" dirty="0"/>
              <a:t>Threshold Mask</a:t>
            </a:r>
            <a:r>
              <a:rPr lang="en-US" dirty="0"/>
              <a:t>])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83314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35DAE-207C-338C-F627-A80D86D3C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test_dda_bif.f90 (Jeff Lee)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36999-E63F-41B1-8021-C77B31BEF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DDA Bifurcate </a:t>
            </a:r>
          </a:p>
          <a:p>
            <a:pPr lvl="1"/>
            <a:r>
              <a:rPr lang="en-US" dirty="0"/>
              <a:t>Only run if two peaks detected</a:t>
            </a:r>
          </a:p>
          <a:p>
            <a:pPr lvl="2"/>
            <a:r>
              <a:rPr lang="en-US" dirty="0"/>
              <a:t>If one surface, Signal Mask Top = Signal Mask Bottom</a:t>
            </a:r>
          </a:p>
          <a:p>
            <a:pPr lvl="2"/>
            <a:r>
              <a:rPr lang="en-US" dirty="0"/>
              <a:t>Set </a:t>
            </a:r>
            <a:r>
              <a:rPr lang="en-US" b="1" dirty="0" err="1"/>
              <a:t>is_multi</a:t>
            </a:r>
            <a:r>
              <a:rPr lang="en-US" b="1" dirty="0"/>
              <a:t> </a:t>
            </a:r>
            <a:r>
              <a:rPr lang="en-US" dirty="0"/>
              <a:t>to TRUE (photon rate)</a:t>
            </a:r>
          </a:p>
          <a:p>
            <a:pPr lvl="2"/>
            <a:r>
              <a:rPr lang="en-US" dirty="0"/>
              <a:t>Compute </a:t>
            </a:r>
            <a:r>
              <a:rPr lang="en-US" b="1" dirty="0" err="1"/>
              <a:t>bif_beg</a:t>
            </a:r>
            <a:r>
              <a:rPr lang="en-US" b="1" dirty="0"/>
              <a:t> </a:t>
            </a:r>
            <a:r>
              <a:rPr lang="en-US" dirty="0"/>
              <a:t>and </a:t>
            </a:r>
            <a:r>
              <a:rPr lang="en-US" b="1" dirty="0" err="1"/>
              <a:t>bif_end</a:t>
            </a:r>
            <a:r>
              <a:rPr lang="en-US" b="1" dirty="0"/>
              <a:t> </a:t>
            </a:r>
            <a:r>
              <a:rPr lang="en-US" dirty="0"/>
              <a:t>(distance)</a:t>
            </a:r>
          </a:p>
          <a:p>
            <a:pPr lvl="1"/>
            <a:r>
              <a:rPr lang="en-US" dirty="0" err="1"/>
              <a:t>bif_thresholds</a:t>
            </a:r>
            <a:endParaRPr lang="en-US" dirty="0"/>
          </a:p>
          <a:p>
            <a:pPr lvl="2"/>
            <a:r>
              <a:rPr lang="en-US" dirty="0"/>
              <a:t>Determine </a:t>
            </a:r>
            <a:r>
              <a:rPr lang="en-US" b="1" dirty="0"/>
              <a:t>Top</a:t>
            </a:r>
            <a:r>
              <a:rPr lang="en-US" dirty="0"/>
              <a:t> and </a:t>
            </a:r>
            <a:r>
              <a:rPr lang="en-US" b="1" dirty="0"/>
              <a:t>Bottom</a:t>
            </a:r>
            <a:r>
              <a:rPr lang="en-US" dirty="0"/>
              <a:t> </a:t>
            </a:r>
            <a:r>
              <a:rPr lang="en-US" b="1" dirty="0"/>
              <a:t>Peak Heights</a:t>
            </a:r>
            <a:r>
              <a:rPr lang="en-US" dirty="0"/>
              <a:t>, and </a:t>
            </a:r>
            <a:r>
              <a:rPr lang="en-US" b="1" dirty="0"/>
              <a:t>Valley</a:t>
            </a:r>
            <a:r>
              <a:rPr lang="en-US" dirty="0"/>
              <a:t> </a:t>
            </a:r>
            <a:r>
              <a:rPr lang="en-US" b="1" dirty="0"/>
              <a:t>Height</a:t>
            </a:r>
            <a:r>
              <a:rPr lang="en-US" dirty="0"/>
              <a:t> (minimum histogram bin between peaks)</a:t>
            </a:r>
          </a:p>
          <a:p>
            <a:pPr lvl="2"/>
            <a:r>
              <a:rPr lang="en-US" b="1" dirty="0"/>
              <a:t>Signal Mask Top</a:t>
            </a:r>
          </a:p>
          <a:p>
            <a:pPr lvl="3"/>
            <a:r>
              <a:rPr lang="en-US" dirty="0"/>
              <a:t>Contains </a:t>
            </a:r>
            <a:r>
              <a:rPr lang="en-US" b="1" dirty="0"/>
              <a:t>Signal Mask</a:t>
            </a:r>
            <a:r>
              <a:rPr lang="en-US" dirty="0"/>
              <a:t> photons between </a:t>
            </a:r>
            <a:r>
              <a:rPr lang="en-US" b="1" dirty="0"/>
              <a:t>Valley Height </a:t>
            </a:r>
            <a:r>
              <a:rPr lang="en-US" dirty="0"/>
              <a:t>: </a:t>
            </a:r>
            <a:r>
              <a:rPr lang="en-US" b="1" dirty="0"/>
              <a:t>Top Peak Height + (Valley Height </a:t>
            </a:r>
            <a:r>
              <a:rPr lang="en-US" dirty="0"/>
              <a:t>– </a:t>
            </a:r>
            <a:r>
              <a:rPr lang="en-US" b="1" dirty="0"/>
              <a:t>Bottom Peak Height)</a:t>
            </a:r>
            <a:endParaRPr lang="en-US" dirty="0"/>
          </a:p>
          <a:p>
            <a:pPr lvl="2"/>
            <a:r>
              <a:rPr lang="en-US" b="1" dirty="0"/>
              <a:t>Signal Mask Bottom</a:t>
            </a:r>
          </a:p>
          <a:p>
            <a:pPr lvl="3"/>
            <a:r>
              <a:rPr lang="en-US" dirty="0"/>
              <a:t>Contains </a:t>
            </a:r>
            <a:r>
              <a:rPr lang="en-US" b="1" dirty="0"/>
              <a:t>Signal Mask</a:t>
            </a:r>
            <a:r>
              <a:rPr lang="en-US" dirty="0"/>
              <a:t> photons between </a:t>
            </a:r>
            <a:r>
              <a:rPr lang="en-US" b="1" dirty="0"/>
              <a:t>Valley Height </a:t>
            </a:r>
            <a:r>
              <a:rPr lang="en-US" dirty="0"/>
              <a:t>: (lowest non-zero histogram bin)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823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35DAE-207C-338C-F627-A80D86D3C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test_dda_bif.f90 (Jeff Lee)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36999-E63F-41B1-8021-C77B31BEF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DDA Bifurcate</a:t>
            </a:r>
            <a:endParaRPr lang="en-US" dirty="0"/>
          </a:p>
          <a:p>
            <a:pPr lvl="1"/>
            <a:r>
              <a:rPr lang="en-US" dirty="0" err="1"/>
              <a:t>bif_thresholds</a:t>
            </a:r>
            <a:r>
              <a:rPr lang="en-US" dirty="0"/>
              <a:t> </a:t>
            </a:r>
          </a:p>
          <a:p>
            <a:pPr lvl="2"/>
            <a:r>
              <a:rPr lang="en-US" b="1" dirty="0"/>
              <a:t>Signal Mask Top</a:t>
            </a:r>
          </a:p>
          <a:p>
            <a:pPr lvl="2"/>
            <a:r>
              <a:rPr lang="en-US" b="1" dirty="0"/>
              <a:t>Signal Mask Bottom</a:t>
            </a:r>
          </a:p>
          <a:p>
            <a:pPr lvl="1"/>
            <a:r>
              <a:rPr lang="en-US" dirty="0" err="1"/>
              <a:t>bif_surfaces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Compute top and bottom surfaces using DDA surface algorithm</a:t>
            </a:r>
          </a:p>
          <a:p>
            <a:pPr lvl="1"/>
            <a:r>
              <a:rPr lang="en-US" dirty="0"/>
              <a:t>ponds </a:t>
            </a:r>
          </a:p>
          <a:p>
            <a:pPr lvl="2"/>
            <a:r>
              <a:rPr lang="en-US" dirty="0"/>
              <a:t>Compute pond characteristics if:</a:t>
            </a:r>
          </a:p>
          <a:p>
            <a:pPr lvl="3"/>
            <a:r>
              <a:rPr lang="en-US" dirty="0"/>
              <a:t>sufficient bottom measurements</a:t>
            </a:r>
          </a:p>
          <a:p>
            <a:pPr lvl="3"/>
            <a:r>
              <a:rPr lang="en-US" dirty="0"/>
              <a:t>mean surface NOT higher than that of the edges</a:t>
            </a:r>
          </a:p>
          <a:p>
            <a:pPr lvl="3"/>
            <a:r>
              <a:rPr lang="en-US" dirty="0"/>
              <a:t>NOT a significant difference in height of edges</a:t>
            </a:r>
          </a:p>
          <a:p>
            <a:pPr lvl="2"/>
            <a:r>
              <a:rPr lang="en-US" dirty="0"/>
              <a:t>along-track start, center, end</a:t>
            </a:r>
          </a:p>
          <a:p>
            <a:pPr lvl="2"/>
            <a:r>
              <a:rPr lang="en-US" dirty="0"/>
              <a:t>top height, max depth, min depth</a:t>
            </a:r>
          </a:p>
          <a:p>
            <a:pPr lvl="2"/>
            <a:r>
              <a:rPr lang="en-US" dirty="0"/>
              <a:t>pond classified as ‘good’ if </a:t>
            </a:r>
            <a:r>
              <a:rPr lang="en-US" dirty="0" err="1"/>
              <a:t>max_depth</a:t>
            </a:r>
            <a:r>
              <a:rPr lang="en-US" dirty="0"/>
              <a:t> &gt; 0.5 m</a:t>
            </a:r>
          </a:p>
        </p:txBody>
      </p:sp>
    </p:spTree>
    <p:extLst>
      <p:ext uri="{BB962C8B-B14F-4D97-AF65-F5344CB8AC3E}">
        <p14:creationId xmlns:p14="http://schemas.microsoft.com/office/powerpoint/2010/main" val="106317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3B87FAB-785B-FA12-54D8-5A5EE5A88E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8700" y="182081"/>
            <a:ext cx="75946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8752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0ABB15C-FD58-1D83-6014-30593FCBD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550" y="241300"/>
            <a:ext cx="7708900" cy="637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988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C711E95-14BF-895B-ADF8-104F5E78E4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33741"/>
            <a:ext cx="7772400" cy="619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308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60CEAE5-D02F-F76D-1A12-31F228E60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27513"/>
            <a:ext cx="7772400" cy="6202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906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42751</TotalTime>
  <Words>762</Words>
  <Application>Microsoft Macintosh PowerPoint</Application>
  <PresentationFormat>Widescreen</PresentationFormat>
  <Paragraphs>103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DDA, ATL05, and python</vt:lpstr>
      <vt:lpstr>test_dda_bif.f90 (Jeff Lee)</vt:lpstr>
      <vt:lpstr>test_dda_bif.f90 (Jeff Lee)</vt:lpstr>
      <vt:lpstr>test_dda_bif.f90 (Jeff Lee)</vt:lpstr>
      <vt:lpstr>test_dda_bif.f90 (Jeff Lee)</vt:lpstr>
      <vt:lpstr>PowerPoint Presentation</vt:lpstr>
      <vt:lpstr>PowerPoint Presentation</vt:lpstr>
      <vt:lpstr>PowerPoint Presentation</vt:lpstr>
      <vt:lpstr>PowerPoint Presentation</vt:lpstr>
      <vt:lpstr>ATL05</vt:lpstr>
      <vt:lpstr>ATL05 </vt:lpstr>
      <vt:lpstr>dda_run.py</vt:lpstr>
      <vt:lpstr>dda_run.py</vt:lpstr>
      <vt:lpstr>PowerPoint Presentation</vt:lpstr>
      <vt:lpstr>PowerPoint Presentation</vt:lpstr>
      <vt:lpstr>PowerPoint Presentation</vt:lpstr>
      <vt:lpstr>dda_run.py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LARGE FPB correction -bad photon rate (shots = 1)</vt:lpstr>
      <vt:lpstr>ATL05 updated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DDA, ATL05, and python</dc:title>
  <dc:creator>Wimert, Jesse T. (GSFC-615.0)[KBRwyle]</dc:creator>
  <cp:lastModifiedBy>Wimert, Jesse T. (GSFC-615.0)[KBRwyle]</cp:lastModifiedBy>
  <cp:revision>5</cp:revision>
  <dcterms:created xsi:type="dcterms:W3CDTF">2023-10-04T19:40:36Z</dcterms:created>
  <dcterms:modified xsi:type="dcterms:W3CDTF">2023-11-14T17:30:57Z</dcterms:modified>
</cp:coreProperties>
</file>

<file path=docProps/thumbnail.jpeg>
</file>